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57" r:id="rId5"/>
    <p:sldId id="268" r:id="rId6"/>
    <p:sldId id="269" r:id="rId7"/>
    <p:sldId id="265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54B095-A6E6-4ECA-A451-B9E86D240B3A}">
          <p14:sldIdLst>
            <p14:sldId id="256"/>
            <p14:sldId id="266"/>
            <p14:sldId id="267"/>
            <p14:sldId id="257"/>
            <p14:sldId id="268"/>
            <p14:sldId id="269"/>
            <p14:sldId id="265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8819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0263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11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39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45964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036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11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1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96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323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323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3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152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206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912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4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26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5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g44@st-Andrews.ac.uk" TargetMode="External"/><Relationship Id="rId2" Type="http://schemas.openxmlformats.org/officeDocument/2006/relationships/hyperlink" Target="mailto:jw235@st-andrews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Occupationalhealth@st-andrews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2653" y="7811451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5396CD-D275-4E29-8C3E-AED59B521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443" y="2431823"/>
            <a:ext cx="5767114" cy="199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455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Questions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0169"/>
            <a:ext cx="9144000" cy="175318"/>
          </a:xfrm>
        </p:spPr>
        <p:txBody>
          <a:bodyPr>
            <a:normAutofit fontScale="25000" lnSpcReduction="20000"/>
          </a:bodyPr>
          <a:lstStyle/>
          <a:p>
            <a:endParaRPr lang="en-US" dirty="0">
              <a:hlinkClick r:id="rId2"/>
            </a:endParaRPr>
          </a:p>
          <a:p>
            <a:endParaRPr lang="en-GB" dirty="0"/>
          </a:p>
        </p:txBody>
      </p:sp>
      <p:pic>
        <p:nvPicPr>
          <p:cNvPr id="4100" name="Picture 4" descr="A question of language: How to form questions in English">
            <a:extLst>
              <a:ext uri="{FF2B5EF4-FFF2-40B4-BE49-F238E27FC236}">
                <a16:creationId xmlns:a16="http://schemas.microsoft.com/office/drawing/2014/main" id="{C5CE0C66-8A27-4459-96C8-6469FFBAD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743" y="2928938"/>
            <a:ext cx="4586514" cy="2383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463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05557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The Occupational Health Team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400" y="2650151"/>
            <a:ext cx="8839200" cy="194353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Janey Watt – OH Adviser &amp; Unit Manager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Geraldine Gillespie – OH Technician and Wellbeing Adviser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Julie Ramage – Cognitive Behavioural Therapist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Katy McGrory – OH Administrator</a:t>
            </a:r>
          </a:p>
        </p:txBody>
      </p:sp>
      <p:pic>
        <p:nvPicPr>
          <p:cNvPr id="2050" name="Picture 2" descr="picture of stick figure friends | ... Clipart of a Childs Sketch of Four  Stick Figure Girls Holding Hand… | Stick figure drawing, Girls holding hands,  Stick figures">
            <a:extLst>
              <a:ext uri="{FF2B5EF4-FFF2-40B4-BE49-F238E27FC236}">
                <a16:creationId xmlns:a16="http://schemas.microsoft.com/office/drawing/2014/main" id="{D8540CC0-39B3-40A4-8931-70B74F5A3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628" y="4406758"/>
            <a:ext cx="2278743" cy="1691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835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/>
              <a:t>Support</a:t>
            </a:r>
            <a:endParaRPr lang="en-US" sz="4400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257" y="2350168"/>
            <a:ext cx="7678058" cy="3493785"/>
          </a:xfrm>
        </p:spPr>
        <p:txBody>
          <a:bodyPr/>
          <a:lstStyle/>
          <a:p>
            <a:endParaRPr lang="en-US" dirty="0">
              <a:hlinkClick r:id="rId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Wellbeing Assessments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Onward referrals for counselling and physiotherapy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Counselling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Physiotherapy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Saints Sports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Self Referrals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Management Referrals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118369-D2D0-4BBA-9A11-A68EB5E22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5029" y="2641600"/>
            <a:ext cx="2902857" cy="203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20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25519"/>
          </a:xfrm>
        </p:spPr>
        <p:txBody>
          <a:bodyPr>
            <a:normAutofit/>
          </a:bodyPr>
          <a:lstStyle/>
          <a:p>
            <a:r>
              <a:rPr lang="en-US" sz="4400" dirty="0"/>
              <a:t>Wellbeing Assessments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AE53FC7-FA6A-4FCD-A837-AF4B92369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330" y="2863476"/>
            <a:ext cx="7103165" cy="1921061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Height and weight</a:t>
            </a:r>
          </a:p>
          <a:p>
            <a:pPr algn="l"/>
            <a:r>
              <a:rPr lang="en-GB" dirty="0"/>
              <a:t>Blood pressure</a:t>
            </a:r>
          </a:p>
          <a:p>
            <a:pPr algn="l"/>
            <a:r>
              <a:rPr lang="en-GB" dirty="0"/>
              <a:t>Body fat %</a:t>
            </a:r>
          </a:p>
          <a:p>
            <a:pPr algn="l"/>
            <a:r>
              <a:rPr lang="en-GB" dirty="0"/>
              <a:t>Advice and support to help you achieve your goals</a:t>
            </a:r>
          </a:p>
        </p:txBody>
      </p:sp>
      <p:pic>
        <p:nvPicPr>
          <p:cNvPr id="1026" name="Picture 2" descr="Wellness Support Group - Home | Facebook">
            <a:extLst>
              <a:ext uri="{FF2B5EF4-FFF2-40B4-BE49-F238E27FC236}">
                <a16:creationId xmlns:a16="http://schemas.microsoft.com/office/drawing/2014/main" id="{904508F7-099B-4505-BF41-E67012582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714" y="2128254"/>
            <a:ext cx="3091543" cy="3009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195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Counselling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0168"/>
            <a:ext cx="4985982" cy="3493785"/>
          </a:xfrm>
        </p:spPr>
        <p:txBody>
          <a:bodyPr/>
          <a:lstStyle/>
          <a:p>
            <a:endParaRPr lang="en-US" dirty="0">
              <a:hlinkClick r:id="rId2"/>
            </a:endParaRPr>
          </a:p>
          <a:p>
            <a:r>
              <a:rPr lang="en-GB" dirty="0"/>
              <a:t>Anxiety</a:t>
            </a:r>
          </a:p>
          <a:p>
            <a:r>
              <a:rPr lang="en-GB" dirty="0"/>
              <a:t>Stress</a:t>
            </a:r>
          </a:p>
          <a:p>
            <a:r>
              <a:rPr lang="en-GB" dirty="0"/>
              <a:t>Bereavement</a:t>
            </a:r>
          </a:p>
          <a:p>
            <a:r>
              <a:rPr lang="en-GB" dirty="0"/>
              <a:t>Self confidence</a:t>
            </a:r>
          </a:p>
          <a:p>
            <a:r>
              <a:rPr lang="en-GB" dirty="0"/>
              <a:t>Relationship difficulties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563B45-51BE-475F-9D45-07EED5EC2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7988" y="2125579"/>
            <a:ext cx="4058651" cy="335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7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Physiotherapy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1770" y="2201969"/>
            <a:ext cx="5791417" cy="3493785"/>
          </a:xfrm>
        </p:spPr>
        <p:txBody>
          <a:bodyPr/>
          <a:lstStyle/>
          <a:p>
            <a:endParaRPr lang="en-US" dirty="0">
              <a:hlinkClick r:id="rId2"/>
            </a:endParaRPr>
          </a:p>
          <a:p>
            <a:r>
              <a:rPr lang="en-GB" dirty="0"/>
              <a:t>Funded by Occupational Health</a:t>
            </a:r>
          </a:p>
          <a:p>
            <a:r>
              <a:rPr lang="en-GB" dirty="0"/>
              <a:t>Accidents at work</a:t>
            </a:r>
          </a:p>
          <a:p>
            <a:r>
              <a:rPr lang="en-GB" dirty="0"/>
              <a:t>Rehabilitation from injury</a:t>
            </a:r>
          </a:p>
          <a:p>
            <a:r>
              <a:rPr lang="en-GB" dirty="0"/>
              <a:t>Help to return to work</a:t>
            </a:r>
          </a:p>
          <a:p>
            <a:r>
              <a:rPr lang="en-GB" dirty="0"/>
              <a:t>Help to stay at work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3074" name="Picture 2" descr="Physio Treatments &amp; Techniques | Healthcare Services">
            <a:extLst>
              <a:ext uri="{FF2B5EF4-FFF2-40B4-BE49-F238E27FC236}">
                <a16:creationId xmlns:a16="http://schemas.microsoft.com/office/drawing/2014/main" id="{74B157A8-8944-438F-9758-6887CAE51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657" y="2407079"/>
            <a:ext cx="3338286" cy="226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715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Self Referral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0168"/>
            <a:ext cx="9144000" cy="3493785"/>
          </a:xfrm>
        </p:spPr>
        <p:txBody>
          <a:bodyPr/>
          <a:lstStyle/>
          <a:p>
            <a:endParaRPr lang="en-US" dirty="0"/>
          </a:p>
          <a:p>
            <a:r>
              <a:rPr lang="en-GB" dirty="0"/>
              <a:t>Confidential</a:t>
            </a:r>
          </a:p>
          <a:p>
            <a:r>
              <a:rPr lang="en-GB" dirty="0"/>
              <a:t>Advice and support </a:t>
            </a:r>
          </a:p>
          <a:p>
            <a:r>
              <a:rPr lang="en-GB" dirty="0"/>
              <a:t>Onward referrals</a:t>
            </a:r>
          </a:p>
          <a:p>
            <a:r>
              <a:rPr lang="en-GB" dirty="0"/>
              <a:t>Email or telephone to make an appointment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140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Management Referral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0168"/>
            <a:ext cx="9144000" cy="3493785"/>
          </a:xfrm>
        </p:spPr>
        <p:txBody>
          <a:bodyPr>
            <a:normAutofit lnSpcReduction="10000"/>
          </a:bodyPr>
          <a:lstStyle/>
          <a:p>
            <a:endParaRPr lang="en-US" dirty="0">
              <a:hlinkClick r:id="rId2"/>
            </a:endParaRPr>
          </a:p>
          <a:p>
            <a:r>
              <a:rPr lang="en-GB" dirty="0"/>
              <a:t>Confidential advice and support</a:t>
            </a:r>
          </a:p>
          <a:p>
            <a:r>
              <a:rPr lang="en-GB" dirty="0"/>
              <a:t>Working together with manager and Human Resources </a:t>
            </a:r>
          </a:p>
          <a:p>
            <a:r>
              <a:rPr lang="en-GB" dirty="0"/>
              <a:t>Confidential assessment at Occupational Health</a:t>
            </a:r>
          </a:p>
          <a:p>
            <a:r>
              <a:rPr lang="en-GB" dirty="0"/>
              <a:t>OH report and consent – legal rights</a:t>
            </a:r>
          </a:p>
          <a:p>
            <a:r>
              <a:rPr lang="en-GB" dirty="0"/>
              <a:t>Fit Note / Absence/ Return to work</a:t>
            </a:r>
          </a:p>
          <a:p>
            <a:r>
              <a:rPr lang="en-GB" dirty="0"/>
              <a:t>Reasonable Adjustments</a:t>
            </a:r>
          </a:p>
          <a:p>
            <a:r>
              <a:rPr lang="en-GB" dirty="0"/>
              <a:t>Onward referrals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7976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80270"/>
            <a:ext cx="9144000" cy="809477"/>
          </a:xfrm>
        </p:spPr>
        <p:txBody>
          <a:bodyPr>
            <a:normAutofit/>
          </a:bodyPr>
          <a:lstStyle/>
          <a:p>
            <a:r>
              <a:rPr lang="en-US" sz="4400" dirty="0"/>
              <a:t>Contact details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07A018A-41ED-4CEF-BE77-4590527BF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0168"/>
            <a:ext cx="9144000" cy="3493785"/>
          </a:xfrm>
        </p:spPr>
        <p:txBody>
          <a:bodyPr/>
          <a:lstStyle/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Janey Watt - jw235@st-andrews.ac.uk</a:t>
            </a:r>
            <a:r>
              <a:rPr lang="en-US" dirty="0"/>
              <a:t> - 2752</a:t>
            </a:r>
          </a:p>
          <a:p>
            <a:r>
              <a:rPr lang="en-US" dirty="0">
                <a:hlinkClick r:id="rId3"/>
              </a:rPr>
              <a:t>Geraldine Gillespie - gg44@st-Andrews.ac.uk</a:t>
            </a:r>
            <a:r>
              <a:rPr lang="en-US" dirty="0"/>
              <a:t> - 2751</a:t>
            </a:r>
          </a:p>
          <a:p>
            <a:r>
              <a:rPr lang="en-US" dirty="0">
                <a:hlinkClick r:id="rId4"/>
              </a:rPr>
              <a:t>Occupationalhealth@st-andrews.ac.uk</a:t>
            </a:r>
            <a:r>
              <a:rPr lang="en-US" dirty="0"/>
              <a:t> -2750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673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of St Andrews 1">
      <a:dk1>
        <a:srgbClr val="202024"/>
      </a:dk1>
      <a:lt1>
        <a:srgbClr val="FFFFFF"/>
      </a:lt1>
      <a:dk2>
        <a:srgbClr val="6A6A6B"/>
      </a:dk2>
      <a:lt2>
        <a:srgbClr val="F0F0F0"/>
      </a:lt2>
      <a:accent1>
        <a:srgbClr val="00539B"/>
      </a:accent1>
      <a:accent2>
        <a:srgbClr val="C22A22"/>
      </a:accent2>
      <a:accent3>
        <a:srgbClr val="F4C900"/>
      </a:accent3>
      <a:accent4>
        <a:srgbClr val="1B74C3"/>
      </a:accent4>
      <a:accent5>
        <a:srgbClr val="608738"/>
      </a:accent5>
      <a:accent6>
        <a:srgbClr val="785596"/>
      </a:accent6>
      <a:hlink>
        <a:srgbClr val="004077"/>
      </a:hlink>
      <a:folHlink>
        <a:srgbClr val="1B74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-9-university-of-st-andrews [Read-Only]" id="{EB304798-6F91-4AC5-8084-967B956D0E8C}" vid="{AC6A574D-C883-4ECC-A7F3-C2A19FF1E39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template7.11.2018 - Copy</Template>
  <TotalTime>537</TotalTime>
  <Words>184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The Occupational Health Team</vt:lpstr>
      <vt:lpstr>Support</vt:lpstr>
      <vt:lpstr>Wellbeing Assessments</vt:lpstr>
      <vt:lpstr>Counselling</vt:lpstr>
      <vt:lpstr>Physiotherapy</vt:lpstr>
      <vt:lpstr>Self Referral</vt:lpstr>
      <vt:lpstr>Management Referral</vt:lpstr>
      <vt:lpstr>Contact details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Watt</dc:creator>
  <cp:lastModifiedBy>Geraldine Gillespie</cp:lastModifiedBy>
  <cp:revision>34</cp:revision>
  <dcterms:created xsi:type="dcterms:W3CDTF">2019-01-03T17:08:07Z</dcterms:created>
  <dcterms:modified xsi:type="dcterms:W3CDTF">2021-01-20T21:39:25Z</dcterms:modified>
</cp:coreProperties>
</file>