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7" r:id="rId7"/>
    <p:sldId id="261" r:id="rId8"/>
    <p:sldId id="263" r:id="rId9"/>
    <p:sldId id="262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49"/>
  </p:normalViewPr>
  <p:slideViewPr>
    <p:cSldViewPr snapToGrid="0" snapToObjects="1">
      <p:cViewPr varScale="1">
        <p:scale>
          <a:sx n="110" d="100"/>
          <a:sy n="110" d="100"/>
        </p:scale>
        <p:origin x="15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80270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88191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3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026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211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139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45964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036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211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211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96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5323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5323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63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152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2066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9121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1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6"/>
            <a:ext cx="7886700" cy="4164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26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5" r:id="rId9"/>
    <p:sldLayoutId id="2147483658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epurl.com/dhB9d9" TargetMode="External"/><Relationship Id="rId7" Type="http://schemas.openxmlformats.org/officeDocument/2006/relationships/hyperlink" Target="https://st-andrews.silvercloudhealth.com/signup/standrews/" TargetMode="External"/><Relationship Id="rId2" Type="http://schemas.openxmlformats.org/officeDocument/2006/relationships/hyperlink" Target="https://www.st-andrews.ac.uk/staff/wellbeing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t-andrews.ac.uk/policy/academic-policies-quality-and-standards/mental-health-strategy.pdf" TargetMode="External"/><Relationship Id="rId5" Type="http://schemas.openxmlformats.org/officeDocument/2006/relationships/hyperlink" Target="https://www.st-andrews.ac.uk/coronavirus/wellbeing/" TargetMode="External"/><Relationship Id="rId4" Type="http://schemas.openxmlformats.org/officeDocument/2006/relationships/hyperlink" Target="https://www.st-andrews.ac.uk/staff/wellbeing/wellnownewslette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029096"/>
            <a:ext cx="6858000" cy="833081"/>
          </a:xfrm>
        </p:spPr>
        <p:txBody>
          <a:bodyPr anchor="ctr"/>
          <a:lstStyle/>
          <a:p>
            <a:r>
              <a:rPr lang="en-US" dirty="0"/>
              <a:t>University Staff Wellbeing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3966" y="3300548"/>
            <a:ext cx="5556068" cy="2211977"/>
          </a:xfrm>
        </p:spPr>
        <p:txBody>
          <a:bodyPr anchor="ctr">
            <a:normAutofit fontScale="92500" lnSpcReduction="20000"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dirty="0"/>
              <a:t>An introduction to the staff wellbeing provision of the University Wellbeing &amp; Engagement Group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dirty="0"/>
              <a:t>and its relations with other institutional services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dirty="0"/>
              <a:t>Presented by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dirty="0"/>
              <a:t>Avery Hawkins Assoc. CIPD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dirty="0"/>
              <a:t>(They/Them/Their)</a:t>
            </a:r>
          </a:p>
        </p:txBody>
      </p:sp>
    </p:spTree>
    <p:extLst>
      <p:ext uri="{BB962C8B-B14F-4D97-AF65-F5344CB8AC3E}">
        <p14:creationId xmlns:p14="http://schemas.microsoft.com/office/powerpoint/2010/main" val="2918260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475" y="1201784"/>
            <a:ext cx="7968342" cy="679267"/>
          </a:xfrm>
        </p:spPr>
        <p:txBody>
          <a:bodyPr anchor="ctr">
            <a:noAutofit/>
          </a:bodyPr>
          <a:lstStyle/>
          <a:p>
            <a:r>
              <a:rPr lang="en-US" sz="2800" dirty="0"/>
              <a:t>Collaboration with other groups in the University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072641"/>
            <a:ext cx="6858000" cy="3944982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1200"/>
              </a:spcBef>
            </a:pPr>
            <a:r>
              <a:rPr lang="en-US" sz="2400" u="sng" dirty="0"/>
              <a:t>Mental Health Taskforce</a:t>
            </a:r>
          </a:p>
          <a:p>
            <a:pPr marL="628650" lvl="1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Created through University Mental Health Strategy</a:t>
            </a:r>
          </a:p>
          <a:p>
            <a:pPr marL="628650" lvl="1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Designed to support strategy output, i.e. Wellbeing Officer role</a:t>
            </a:r>
          </a:p>
          <a:p>
            <a:pPr marL="628650" lvl="1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Chaired by Ruth Unsworth, Head of Mediation &amp; Wellbeing (seconded)</a:t>
            </a:r>
          </a:p>
          <a:p>
            <a:pPr marL="628650" lvl="1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Commissioned University Wellbeing Resource Review (conducted by Professor Paul Hibbert, School of Management)</a:t>
            </a:r>
          </a:p>
          <a:p>
            <a:pPr marL="628650" lvl="1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528962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475" y="1201784"/>
            <a:ext cx="7968342" cy="679267"/>
          </a:xfrm>
        </p:spPr>
        <p:txBody>
          <a:bodyPr anchor="ctr">
            <a:noAutofit/>
          </a:bodyPr>
          <a:lstStyle/>
          <a:p>
            <a:r>
              <a:rPr lang="en-US" sz="2800" dirty="0"/>
              <a:t>In-progress Wellbeing-related Projects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072641"/>
            <a:ext cx="6858000" cy="3971108"/>
          </a:xfrm>
        </p:spPr>
        <p:txBody>
          <a:bodyPr>
            <a:normAutofit fontScale="92500"/>
          </a:bodyPr>
          <a:lstStyle/>
          <a:p>
            <a:pPr algn="l">
              <a:lnSpc>
                <a:spcPct val="100000"/>
              </a:lnSpc>
              <a:spcBef>
                <a:spcPts val="1200"/>
              </a:spcBef>
            </a:pPr>
            <a:r>
              <a:rPr lang="en-US" sz="2000" u="sng" dirty="0"/>
              <a:t>Wellbeing Officers</a:t>
            </a:r>
          </a:p>
          <a:p>
            <a:pPr marL="628650" lvl="1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Output of University Mental Health Strategy</a:t>
            </a:r>
          </a:p>
          <a:p>
            <a:pPr marL="628650" lvl="1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Taskforce is creating Wellbeing Officers for all schools and units</a:t>
            </a:r>
          </a:p>
          <a:p>
            <a:pPr marL="628650" lvl="1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Wellbeing Officers will support staff and students</a:t>
            </a:r>
          </a:p>
          <a:p>
            <a:pPr marL="628650" lvl="1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Role descriptions being developed in consultation with key stakeholders (Service Directors, Heads of School)</a:t>
            </a:r>
          </a:p>
          <a:p>
            <a:pPr marL="628650" lvl="1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Prof Paul Hibbert (School of Management) leading on Academic Schools role</a:t>
            </a:r>
          </a:p>
          <a:p>
            <a:pPr marL="628650" lvl="1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Jos Finer (OSDS) leading on Professional Services role</a:t>
            </a:r>
          </a:p>
          <a:p>
            <a:pPr marL="628650" lvl="1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Network of Wellbeing Officers will be trained/supported by Student Services and OSDS for student and staff resources</a:t>
            </a:r>
          </a:p>
          <a:p>
            <a:pPr marL="628650" lvl="1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628650" lvl="1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825609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80270"/>
            <a:ext cx="6858000" cy="492073"/>
          </a:xfrm>
        </p:spPr>
        <p:txBody>
          <a:bodyPr anchor="ctr">
            <a:noAutofit/>
          </a:bodyPr>
          <a:lstStyle/>
          <a:p>
            <a:r>
              <a:rPr lang="en-US" sz="2800" u="sng" dirty="0"/>
              <a:t>Further resources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098133"/>
            <a:ext cx="6858000" cy="3649523"/>
          </a:xfrm>
        </p:spPr>
        <p:txBody>
          <a:bodyPr anchor="t">
            <a:normAutofit lnSpcReduction="10000"/>
          </a:bodyPr>
          <a:lstStyle/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US" sz="2200" u="sng" dirty="0"/>
              <a:t>Links</a:t>
            </a:r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hlinkClick r:id="rId2"/>
              </a:rPr>
              <a:t>Staff Wellbeing webpage</a:t>
            </a:r>
            <a:endParaRPr lang="en-US" sz="2200" dirty="0"/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hlinkClick r:id="rId3"/>
              </a:rPr>
              <a:t>Well Now sign-up link</a:t>
            </a:r>
            <a:endParaRPr lang="en-US" sz="2200" dirty="0"/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hlinkClick r:id="rId4"/>
              </a:rPr>
              <a:t>Well Now archive</a:t>
            </a:r>
            <a:endParaRPr lang="en-US" sz="2200" dirty="0"/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hlinkClick r:id="rId5"/>
              </a:rPr>
              <a:t>Coronavirus Wellbeing webpages</a:t>
            </a:r>
            <a:endParaRPr lang="en-US" sz="2200" dirty="0"/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hlinkClick r:id="rId6"/>
              </a:rPr>
              <a:t>University Mental Health Strategy</a:t>
            </a:r>
            <a:endParaRPr lang="en-US" sz="2200" dirty="0"/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hlinkClick r:id="rId7"/>
              </a:rPr>
              <a:t>SilverCloud – on-demand CBT resources</a:t>
            </a:r>
            <a:endParaRPr lang="en-US" sz="2200" dirty="0"/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68552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80270"/>
            <a:ext cx="6858000" cy="492073"/>
          </a:xfrm>
        </p:spPr>
        <p:txBody>
          <a:bodyPr anchor="ctr">
            <a:noAutofit/>
          </a:bodyPr>
          <a:lstStyle/>
          <a:p>
            <a:pPr algn="l"/>
            <a:r>
              <a:rPr lang="en-US" sz="2800" dirty="0"/>
              <a:t>This presentation covers…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098133"/>
            <a:ext cx="6858000" cy="3649523"/>
          </a:xfrm>
        </p:spPr>
        <p:txBody>
          <a:bodyPr anchor="ctr">
            <a:normAutofit/>
          </a:bodyPr>
          <a:lstStyle/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the role of the University Wellbeing &amp; Engagement Group</a:t>
            </a:r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the Group’s wellbeing strategic approach, provisions and initiatives for staff</a:t>
            </a:r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the other groups that the University Wellbeing &amp; Engagement Group work with</a:t>
            </a:r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the in-progress institutional change projects that affect staff wellbeing</a:t>
            </a:r>
          </a:p>
        </p:txBody>
      </p:sp>
    </p:spTree>
    <p:extLst>
      <p:ext uri="{BB962C8B-B14F-4D97-AF65-F5344CB8AC3E}">
        <p14:creationId xmlns:p14="http://schemas.microsoft.com/office/powerpoint/2010/main" val="457455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475" y="1201784"/>
            <a:ext cx="7968342" cy="679267"/>
          </a:xfrm>
        </p:spPr>
        <p:txBody>
          <a:bodyPr anchor="ctr">
            <a:noAutofit/>
          </a:bodyPr>
          <a:lstStyle/>
          <a:p>
            <a:r>
              <a:rPr lang="en-US" sz="2800" dirty="0"/>
              <a:t>The University Wellbeing &amp; Engagement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38103"/>
            <a:ext cx="6858000" cy="3509553"/>
          </a:xfrm>
        </p:spPr>
        <p:txBody>
          <a:bodyPr>
            <a:normAutofit/>
          </a:bodyPr>
          <a:lstStyle/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Responsible for developing and maintaining employee engagement</a:t>
            </a:r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Achieved through holistic wellbeing initiatives</a:t>
            </a:r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Group comprised of schools and units across University</a:t>
            </a:r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Members have a direct service output that supports, or research interested in, staff wellbeing</a:t>
            </a:r>
          </a:p>
        </p:txBody>
      </p:sp>
    </p:spTree>
    <p:extLst>
      <p:ext uri="{BB962C8B-B14F-4D97-AF65-F5344CB8AC3E}">
        <p14:creationId xmlns:p14="http://schemas.microsoft.com/office/powerpoint/2010/main" val="2859269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475" y="1201784"/>
            <a:ext cx="7968342" cy="679267"/>
          </a:xfrm>
        </p:spPr>
        <p:txBody>
          <a:bodyPr anchor="ctr">
            <a:noAutofit/>
          </a:bodyPr>
          <a:lstStyle/>
          <a:p>
            <a:r>
              <a:rPr lang="en-US" sz="2800" dirty="0"/>
              <a:t>The University Wellbeing &amp; Engagement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38103"/>
            <a:ext cx="6858000" cy="3509553"/>
          </a:xfrm>
        </p:spPr>
        <p:txBody>
          <a:bodyPr numCol="2">
            <a:normAutofit/>
          </a:bodyPr>
          <a:lstStyle/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2200" u="sng" dirty="0"/>
              <a:t>Members include;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Careers Service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Chaplaincy Service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Corporate Communications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EHSS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ED&amp;I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Estate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HR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OSDS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RBS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Saints Sports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Student Services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The Byre Theatre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The Wardlaw Museum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University Library</a:t>
            </a:r>
          </a:p>
        </p:txBody>
      </p:sp>
    </p:spTree>
    <p:extLst>
      <p:ext uri="{BB962C8B-B14F-4D97-AF65-F5344CB8AC3E}">
        <p14:creationId xmlns:p14="http://schemas.microsoft.com/office/powerpoint/2010/main" val="2840901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475" y="1201784"/>
            <a:ext cx="7968342" cy="679267"/>
          </a:xfrm>
        </p:spPr>
        <p:txBody>
          <a:bodyPr anchor="ctr">
            <a:noAutofit/>
          </a:bodyPr>
          <a:lstStyle/>
          <a:p>
            <a:r>
              <a:rPr lang="en-US" sz="2800" dirty="0"/>
              <a:t>The UW&amp;E Group Strategy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072640"/>
            <a:ext cx="6858000" cy="3892731"/>
          </a:xfrm>
        </p:spPr>
        <p:txBody>
          <a:bodyPr>
            <a:normAutofit lnSpcReduction="10000"/>
          </a:bodyPr>
          <a:lstStyle/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The group takes a holistic, proactive approach to wellbeing</a:t>
            </a:r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Creates initiatives that address personal and external factors that affect an individual’s wellbeing</a:t>
            </a:r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Proactively address known health risks, provide opportunities to build positive wellbeing, develop resilience and positive engagement with the University</a:t>
            </a:r>
          </a:p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Increased personal wellbeing results in increased performance</a:t>
            </a:r>
          </a:p>
        </p:txBody>
      </p:sp>
    </p:spTree>
    <p:extLst>
      <p:ext uri="{BB962C8B-B14F-4D97-AF65-F5344CB8AC3E}">
        <p14:creationId xmlns:p14="http://schemas.microsoft.com/office/powerpoint/2010/main" val="1053464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475" y="1201784"/>
            <a:ext cx="7968342" cy="679267"/>
          </a:xfrm>
        </p:spPr>
        <p:txBody>
          <a:bodyPr anchor="ctr">
            <a:noAutofit/>
          </a:bodyPr>
          <a:lstStyle/>
          <a:p>
            <a:r>
              <a:rPr lang="en-US" sz="2800" dirty="0"/>
              <a:t>A holistic approach to wellbeing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F8F2262-2FD2-4585-A2E3-EA7F01C55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244624"/>
              </p:ext>
            </p:extLst>
          </p:nvPr>
        </p:nvGraphicFramePr>
        <p:xfrm>
          <a:off x="583475" y="1881051"/>
          <a:ext cx="7968341" cy="3871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6980">
                  <a:extLst>
                    <a:ext uri="{9D8B030D-6E8A-4147-A177-3AD203B41FA5}">
                      <a16:colId xmlns:a16="http://schemas.microsoft.com/office/drawing/2014/main" val="3894853829"/>
                    </a:ext>
                  </a:extLst>
                </a:gridCol>
                <a:gridCol w="3360220">
                  <a:extLst>
                    <a:ext uri="{9D8B030D-6E8A-4147-A177-3AD203B41FA5}">
                      <a16:colId xmlns:a16="http://schemas.microsoft.com/office/drawing/2014/main" val="1437926584"/>
                    </a:ext>
                  </a:extLst>
                </a:gridCol>
                <a:gridCol w="3361141">
                  <a:extLst>
                    <a:ext uri="{9D8B030D-6E8A-4147-A177-3AD203B41FA5}">
                      <a16:colId xmlns:a16="http://schemas.microsoft.com/office/drawing/2014/main" val="33850242"/>
                    </a:ext>
                  </a:extLst>
                </a:gridCol>
              </a:tblGrid>
              <a:tr h="400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(a) feeling good / satisfaction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(b) functioning well / performance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2537181"/>
                  </a:ext>
                </a:extLst>
              </a:tr>
              <a:tr h="500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(1) Emotional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I experience general positive emotions (for example, optimism or hope) in my everyday life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I experience positive emotions about how my contribution to my work life is received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022072"/>
                  </a:ext>
                </a:extLst>
              </a:tr>
              <a:tr h="500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(2) Rational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I have an impression that my circumstances are positive, safe and stable and I have what I need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I have the skills and resources to perform well in my work life and important personal projects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5341714"/>
                  </a:ext>
                </a:extLst>
              </a:tr>
              <a:tr h="800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(3) Spiritual / Philosophical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I have an impression that I am able to live in a way that aligns with my spirituality or philosophy of life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My spirituality / philosophy of life helps me to find meaning in my work life and important personal projects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5946659"/>
                  </a:ext>
                </a:extLst>
              </a:tr>
              <a:tr h="500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(4) Physical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I feel physically healthy and able to deal with the demands of everyday life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My physical health enables me to perform well in my work life and important personal projects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44557760"/>
                  </a:ext>
                </a:extLst>
              </a:tr>
              <a:tr h="500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(5) Relational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My personal relationships are a source of happiness, contentment or satisfaction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My working relationships are positive and productive and help me and others to perform well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2170041"/>
                  </a:ext>
                </a:extLst>
              </a:tr>
              <a:tr h="6674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(6) Societal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Environmental, social and community conditions are a source of comfort or reassurance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Environmental, social and community conditions allow me to do well in my work life and important personal projects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5866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54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475" y="1201784"/>
            <a:ext cx="7968342" cy="679267"/>
          </a:xfrm>
        </p:spPr>
        <p:txBody>
          <a:bodyPr anchor="ctr">
            <a:noAutofit/>
          </a:bodyPr>
          <a:lstStyle/>
          <a:p>
            <a:r>
              <a:rPr lang="en-US" sz="2800" dirty="0"/>
              <a:t>The UW&amp;E Group Initiatives and Provisions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020388"/>
            <a:ext cx="6858000" cy="4101737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u="sng" dirty="0"/>
              <a:t>National Award</a:t>
            </a:r>
          </a:p>
          <a:p>
            <a:pPr marL="6858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/>
              <a:t>NHS Healthy Working Lives Initiative</a:t>
            </a:r>
          </a:p>
          <a:p>
            <a:pPr marL="6858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/>
              <a:t>Gold award attained in 2018, retained to date</a:t>
            </a:r>
          </a:p>
          <a:p>
            <a:pPr marL="6858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900" dirty="0"/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u="sng" dirty="0"/>
              <a:t>Wellbeing Campaign Calendar</a:t>
            </a:r>
          </a:p>
          <a:p>
            <a:pPr marL="6858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/>
              <a:t>Different wellbeing topic addressed each month</a:t>
            </a:r>
          </a:p>
          <a:p>
            <a:pPr marL="6858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/>
              <a:t>Activities, information campaigns, workshops</a:t>
            </a:r>
          </a:p>
          <a:p>
            <a:pPr marL="6858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900" dirty="0"/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u="sng" dirty="0"/>
              <a:t>Well Now – monthly staff wellbeing newsletter</a:t>
            </a:r>
            <a:endParaRPr lang="en-US" sz="2200" dirty="0"/>
          </a:p>
          <a:p>
            <a:pPr marL="6858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/>
              <a:t>40% staff subscribed</a:t>
            </a:r>
          </a:p>
          <a:p>
            <a:pPr marL="6858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/>
              <a:t>30% average ‘open rate’</a:t>
            </a:r>
          </a:p>
          <a:p>
            <a:pPr marL="6858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900" dirty="0"/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u="sng" dirty="0"/>
              <a:t>Wellbeing webpages</a:t>
            </a:r>
            <a:endParaRPr lang="en-US" sz="2200" dirty="0"/>
          </a:p>
          <a:p>
            <a:pPr marL="6858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/>
              <a:t>Hub of resources for staff wellbeing – incl. COVID support</a:t>
            </a:r>
          </a:p>
          <a:p>
            <a:pPr marL="6858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900" dirty="0"/>
              <a:t>Over 10,000 unique hits, 34% to mental/physical resources</a:t>
            </a:r>
          </a:p>
        </p:txBody>
      </p:sp>
    </p:spTree>
    <p:extLst>
      <p:ext uri="{BB962C8B-B14F-4D97-AF65-F5344CB8AC3E}">
        <p14:creationId xmlns:p14="http://schemas.microsoft.com/office/powerpoint/2010/main" val="2957999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475" y="1201784"/>
            <a:ext cx="7968342" cy="679267"/>
          </a:xfrm>
        </p:spPr>
        <p:txBody>
          <a:bodyPr anchor="ctr">
            <a:noAutofit/>
          </a:bodyPr>
          <a:lstStyle/>
          <a:p>
            <a:r>
              <a:rPr lang="en-US" sz="2800" dirty="0"/>
              <a:t>Passport to Health &amp; Wellbeing Excellence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072641"/>
            <a:ext cx="6858000" cy="3583576"/>
          </a:xfrm>
        </p:spPr>
        <p:txBody>
          <a:bodyPr>
            <a:normAutofit/>
          </a:bodyPr>
          <a:lstStyle/>
          <a:p>
            <a:pPr marL="285750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dirty="0"/>
              <a:t>OSDS and the UW&amp;E Group have developed a holistic programme to support staff wellbeing</a:t>
            </a:r>
          </a:p>
          <a:p>
            <a:pPr marL="285750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900" u="sng" dirty="0"/>
              <a:t>4 core themes</a:t>
            </a:r>
            <a:r>
              <a:rPr lang="en-US" sz="1900" dirty="0"/>
              <a:t>; Mental, Physical, Nutritional, Workplace</a:t>
            </a:r>
          </a:p>
          <a:p>
            <a:pPr marL="285750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900" dirty="0"/>
              <a:t>Participants must complete a minimum of; 1 core, 2 optional modules within 2 years</a:t>
            </a:r>
          </a:p>
          <a:p>
            <a:pPr marL="285750" indent="-285750" algn="l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900" dirty="0"/>
              <a:t>The passport aims to;</a:t>
            </a:r>
          </a:p>
          <a:p>
            <a:pPr marL="6286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Provide structed pathway to </a:t>
            </a:r>
            <a:r>
              <a:rPr lang="en-GB" sz="1600" dirty="0"/>
              <a:t>maximise</a:t>
            </a:r>
            <a:r>
              <a:rPr lang="en-US" sz="1600" dirty="0"/>
              <a:t> mental and physical health</a:t>
            </a:r>
          </a:p>
          <a:p>
            <a:pPr marL="6286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Offer variety of options available depending on participant interest</a:t>
            </a:r>
          </a:p>
          <a:p>
            <a:pPr marL="6286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Encourage a holistic approach to wellbeing</a:t>
            </a:r>
          </a:p>
          <a:p>
            <a:pPr marL="6286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Provide tools to become an ambassador of wellbeing resources within the University</a:t>
            </a:r>
          </a:p>
        </p:txBody>
      </p:sp>
    </p:spTree>
    <p:extLst>
      <p:ext uri="{BB962C8B-B14F-4D97-AF65-F5344CB8AC3E}">
        <p14:creationId xmlns:p14="http://schemas.microsoft.com/office/powerpoint/2010/main" val="2410110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40CD65-F263-4214-A815-F9B8A7AEF1B9}"/>
              </a:ext>
            </a:extLst>
          </p:cNvPr>
          <p:cNvCxnSpPr>
            <a:stCxn id="14" idx="4"/>
          </p:cNvCxnSpPr>
          <p:nvPr/>
        </p:nvCxnSpPr>
        <p:spPr>
          <a:xfrm flipH="1">
            <a:off x="1709769" y="1605317"/>
            <a:ext cx="6578" cy="16898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F2E96D-4B71-4BCC-8133-7ED02B710BAD}"/>
              </a:ext>
            </a:extLst>
          </p:cNvPr>
          <p:cNvCxnSpPr>
            <a:stCxn id="13" idx="4"/>
          </p:cNvCxnSpPr>
          <p:nvPr/>
        </p:nvCxnSpPr>
        <p:spPr>
          <a:xfrm>
            <a:off x="1201996" y="1605316"/>
            <a:ext cx="566" cy="9933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E8DC348-4938-4353-A13C-489BBDE14760}"/>
              </a:ext>
            </a:extLst>
          </p:cNvPr>
          <p:cNvCxnSpPr/>
          <p:nvPr/>
        </p:nvCxnSpPr>
        <p:spPr>
          <a:xfrm>
            <a:off x="687646" y="1637820"/>
            <a:ext cx="6418658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5AB2C45-36CD-4BBB-B737-BEB90A6154EB}"/>
              </a:ext>
            </a:extLst>
          </p:cNvPr>
          <p:cNvCxnSpPr/>
          <p:nvPr/>
        </p:nvCxnSpPr>
        <p:spPr>
          <a:xfrm>
            <a:off x="655246" y="1637821"/>
            <a:ext cx="3826" cy="3508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A3C784F3-4FA7-4E0B-BA88-24375C785ED5}"/>
              </a:ext>
            </a:extLst>
          </p:cNvPr>
          <p:cNvSpPr/>
          <p:nvPr/>
        </p:nvSpPr>
        <p:spPr>
          <a:xfrm>
            <a:off x="616209" y="1605317"/>
            <a:ext cx="71438" cy="7858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90AE309-F738-4A90-9239-0C3B16493355}"/>
              </a:ext>
            </a:extLst>
          </p:cNvPr>
          <p:cNvSpPr/>
          <p:nvPr/>
        </p:nvSpPr>
        <p:spPr>
          <a:xfrm>
            <a:off x="1166278" y="1605317"/>
            <a:ext cx="71438" cy="7858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FB5DB6D-CFF7-4566-8DDB-A8F25D37E859}"/>
              </a:ext>
            </a:extLst>
          </p:cNvPr>
          <p:cNvSpPr/>
          <p:nvPr/>
        </p:nvSpPr>
        <p:spPr>
          <a:xfrm>
            <a:off x="1680628" y="1605317"/>
            <a:ext cx="71438" cy="7858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7F42F22-9304-44CA-8B1D-B91F9BF6F7E4}"/>
              </a:ext>
            </a:extLst>
          </p:cNvPr>
          <p:cNvSpPr/>
          <p:nvPr/>
        </p:nvSpPr>
        <p:spPr>
          <a:xfrm>
            <a:off x="2244984" y="1605317"/>
            <a:ext cx="71438" cy="7858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4BA9EE6-161C-4FE2-BAFB-5BEEAE4653EA}"/>
              </a:ext>
            </a:extLst>
          </p:cNvPr>
          <p:cNvSpPr/>
          <p:nvPr/>
        </p:nvSpPr>
        <p:spPr>
          <a:xfrm>
            <a:off x="2773621" y="1605317"/>
            <a:ext cx="71438" cy="7858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C10D983-778F-44B0-9700-F01C99E93413}"/>
              </a:ext>
            </a:extLst>
          </p:cNvPr>
          <p:cNvSpPr/>
          <p:nvPr/>
        </p:nvSpPr>
        <p:spPr>
          <a:xfrm>
            <a:off x="3320118" y="1605317"/>
            <a:ext cx="71438" cy="7858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A29624F-C2F3-4581-9C14-B9CFE12DBF63}"/>
              </a:ext>
            </a:extLst>
          </p:cNvPr>
          <p:cNvSpPr/>
          <p:nvPr/>
        </p:nvSpPr>
        <p:spPr>
          <a:xfrm>
            <a:off x="3848755" y="1605317"/>
            <a:ext cx="71438" cy="7858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C81B57A-3B56-4B4D-97A0-BC64F55F93D2}"/>
              </a:ext>
            </a:extLst>
          </p:cNvPr>
          <p:cNvSpPr/>
          <p:nvPr/>
        </p:nvSpPr>
        <p:spPr>
          <a:xfrm>
            <a:off x="4395252" y="1605317"/>
            <a:ext cx="71438" cy="7858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0142F5E-951E-4808-B76C-77E6081AEAF3}"/>
              </a:ext>
            </a:extLst>
          </p:cNvPr>
          <p:cNvSpPr/>
          <p:nvPr/>
        </p:nvSpPr>
        <p:spPr>
          <a:xfrm>
            <a:off x="4901428" y="1605317"/>
            <a:ext cx="71438" cy="7858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541FB66-DAD6-4CA8-92D2-9ED35683386F}"/>
              </a:ext>
            </a:extLst>
          </p:cNvPr>
          <p:cNvSpPr/>
          <p:nvPr/>
        </p:nvSpPr>
        <p:spPr>
          <a:xfrm>
            <a:off x="5473958" y="1605317"/>
            <a:ext cx="71438" cy="7858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5417A74-EB58-491B-A276-CA6193B8A963}"/>
              </a:ext>
            </a:extLst>
          </p:cNvPr>
          <p:cNvSpPr/>
          <p:nvPr/>
        </p:nvSpPr>
        <p:spPr>
          <a:xfrm>
            <a:off x="6027600" y="1605317"/>
            <a:ext cx="71438" cy="7858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B5A1956-EC1D-4345-94E2-692F57D63B0A}"/>
              </a:ext>
            </a:extLst>
          </p:cNvPr>
          <p:cNvSpPr/>
          <p:nvPr/>
        </p:nvSpPr>
        <p:spPr>
          <a:xfrm>
            <a:off x="6563380" y="1605317"/>
            <a:ext cx="71438" cy="7858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4E5DA41-830E-4AB8-9877-C2D3680A344E}"/>
              </a:ext>
            </a:extLst>
          </p:cNvPr>
          <p:cNvSpPr/>
          <p:nvPr/>
        </p:nvSpPr>
        <p:spPr>
          <a:xfrm>
            <a:off x="7106304" y="1605317"/>
            <a:ext cx="71438" cy="7858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4EAE94F-BFF2-45C0-8CFF-2449C195AB73}"/>
              </a:ext>
            </a:extLst>
          </p:cNvPr>
          <p:cNvSpPr/>
          <p:nvPr/>
        </p:nvSpPr>
        <p:spPr>
          <a:xfrm rot="19481735">
            <a:off x="567814" y="1402207"/>
            <a:ext cx="499819" cy="110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675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3E5C92-573B-436C-88A8-C801D876D47B}"/>
              </a:ext>
            </a:extLst>
          </p:cNvPr>
          <p:cNvSpPr/>
          <p:nvPr/>
        </p:nvSpPr>
        <p:spPr>
          <a:xfrm rot="19481735">
            <a:off x="1119285" y="1361896"/>
            <a:ext cx="550054" cy="164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68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9CA1CE9-46BE-4A4E-BDAF-DD099D31A99E}"/>
              </a:ext>
            </a:extLst>
          </p:cNvPr>
          <p:cNvSpPr/>
          <p:nvPr/>
        </p:nvSpPr>
        <p:spPr>
          <a:xfrm rot="19481735">
            <a:off x="1626485" y="1385194"/>
            <a:ext cx="478631" cy="1357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675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0062466-F2DF-44A5-83DD-ACD066C084B0}"/>
              </a:ext>
            </a:extLst>
          </p:cNvPr>
          <p:cNvSpPr/>
          <p:nvPr/>
        </p:nvSpPr>
        <p:spPr>
          <a:xfrm rot="19481735">
            <a:off x="2733112" y="1400865"/>
            <a:ext cx="478631" cy="1357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675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BB7AE66-76B2-4814-BFE7-17295A1EA125}"/>
              </a:ext>
            </a:extLst>
          </p:cNvPr>
          <p:cNvSpPr/>
          <p:nvPr/>
        </p:nvSpPr>
        <p:spPr>
          <a:xfrm rot="19481735">
            <a:off x="3269547" y="1412385"/>
            <a:ext cx="478631" cy="1357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675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6DA8213-1899-4B77-9744-7BAADB74197D}"/>
              </a:ext>
            </a:extLst>
          </p:cNvPr>
          <p:cNvSpPr/>
          <p:nvPr/>
        </p:nvSpPr>
        <p:spPr>
          <a:xfrm rot="19481735">
            <a:off x="3805981" y="1412385"/>
            <a:ext cx="478631" cy="1357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675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4627165-5F68-446F-A292-9AEC10A529CA}"/>
              </a:ext>
            </a:extLst>
          </p:cNvPr>
          <p:cNvSpPr/>
          <p:nvPr/>
        </p:nvSpPr>
        <p:spPr>
          <a:xfrm rot="19481735">
            <a:off x="4359533" y="1406053"/>
            <a:ext cx="478631" cy="1357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675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5153974-718F-4BFC-910C-E7CC99308200}"/>
              </a:ext>
            </a:extLst>
          </p:cNvPr>
          <p:cNvSpPr/>
          <p:nvPr/>
        </p:nvSpPr>
        <p:spPr>
          <a:xfrm rot="19481735">
            <a:off x="4860970" y="1368944"/>
            <a:ext cx="628910" cy="1326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68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5C29E35-2C61-4075-B34A-28E8FB088C28}"/>
              </a:ext>
            </a:extLst>
          </p:cNvPr>
          <p:cNvSpPr/>
          <p:nvPr/>
        </p:nvSpPr>
        <p:spPr>
          <a:xfrm rot="19481735">
            <a:off x="5391723" y="1403621"/>
            <a:ext cx="585782" cy="1532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675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88C8495-D6BB-4C7D-B72E-C2F559FCF17A}"/>
              </a:ext>
            </a:extLst>
          </p:cNvPr>
          <p:cNvSpPr/>
          <p:nvPr/>
        </p:nvSpPr>
        <p:spPr>
          <a:xfrm rot="19481735">
            <a:off x="5930426" y="1364903"/>
            <a:ext cx="639865" cy="130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675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F72FE31-7BA7-43C5-8B94-44B81C4B45DC}"/>
              </a:ext>
            </a:extLst>
          </p:cNvPr>
          <p:cNvSpPr/>
          <p:nvPr/>
        </p:nvSpPr>
        <p:spPr>
          <a:xfrm rot="19481735">
            <a:off x="2197896" y="1412385"/>
            <a:ext cx="478631" cy="1357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675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DECFA1-09C3-4182-9544-DB40CAB9E517}"/>
              </a:ext>
            </a:extLst>
          </p:cNvPr>
          <p:cNvSpPr/>
          <p:nvPr/>
        </p:nvSpPr>
        <p:spPr>
          <a:xfrm rot="19481735">
            <a:off x="6508943" y="1397776"/>
            <a:ext cx="639865" cy="130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675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42554BF-9BDA-4AFB-87B4-2A13E759A091}"/>
              </a:ext>
            </a:extLst>
          </p:cNvPr>
          <p:cNvCxnSpPr>
            <a:stCxn id="15" idx="4"/>
          </p:cNvCxnSpPr>
          <p:nvPr/>
        </p:nvCxnSpPr>
        <p:spPr>
          <a:xfrm flipH="1">
            <a:off x="2274332" y="1683898"/>
            <a:ext cx="6371" cy="250799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0A3693D-C9CC-4A0C-BF0D-CE0ACB2943E9}"/>
              </a:ext>
            </a:extLst>
          </p:cNvPr>
          <p:cNvCxnSpPr>
            <a:stCxn id="16" idx="4"/>
          </p:cNvCxnSpPr>
          <p:nvPr/>
        </p:nvCxnSpPr>
        <p:spPr>
          <a:xfrm>
            <a:off x="2809340" y="1683898"/>
            <a:ext cx="7145" cy="3266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93813AEC-F556-43BD-ABB7-BE7C6E2BB8F6}"/>
              </a:ext>
            </a:extLst>
          </p:cNvPr>
          <p:cNvSpPr/>
          <p:nvPr/>
        </p:nvSpPr>
        <p:spPr>
          <a:xfrm>
            <a:off x="1709768" y="3022678"/>
            <a:ext cx="1940025" cy="7340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defTabSz="685800"/>
            <a:r>
              <a:rPr lang="en-GB" sz="75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 &amp; Lungs Month</a:t>
            </a:r>
          </a:p>
          <a:p>
            <a:pPr defTabSz="685800"/>
            <a:r>
              <a:rPr lang="en-GB" sz="75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(Heart and  lung health, smoking cessation)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61BFBCD-D20C-4B50-AE8A-2424EDD3B433}"/>
              </a:ext>
            </a:extLst>
          </p:cNvPr>
          <p:cNvSpPr/>
          <p:nvPr/>
        </p:nvSpPr>
        <p:spPr>
          <a:xfrm>
            <a:off x="2274331" y="3814437"/>
            <a:ext cx="1469054" cy="5653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defTabSz="685800"/>
            <a:r>
              <a:rPr lang="en-GB" sz="75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Love Later Life Month</a:t>
            </a:r>
          </a:p>
          <a:p>
            <a:pPr defTabSz="685800"/>
            <a:r>
              <a:rPr lang="en-GB" sz="75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(Making the most of later life)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2D7AD65-49B3-49A3-93AA-4A46A53C8770}"/>
              </a:ext>
            </a:extLst>
          </p:cNvPr>
          <p:cNvCxnSpPr/>
          <p:nvPr/>
        </p:nvCxnSpPr>
        <p:spPr>
          <a:xfrm>
            <a:off x="3351611" y="1688229"/>
            <a:ext cx="566" cy="9933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E2E9D5D-9362-4BDA-9D5D-5ED97BE11003}"/>
              </a:ext>
            </a:extLst>
          </p:cNvPr>
          <p:cNvCxnSpPr/>
          <p:nvPr/>
        </p:nvCxnSpPr>
        <p:spPr>
          <a:xfrm flipH="1">
            <a:off x="3859469" y="1667850"/>
            <a:ext cx="6578" cy="16898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8281CC2-AEF6-4941-A00A-DF03496D4CA5}"/>
              </a:ext>
            </a:extLst>
          </p:cNvPr>
          <p:cNvCxnSpPr>
            <a:endCxn id="47" idx="1"/>
          </p:cNvCxnSpPr>
          <p:nvPr/>
        </p:nvCxnSpPr>
        <p:spPr>
          <a:xfrm flipH="1">
            <a:off x="4406973" y="1778524"/>
            <a:ext cx="14202" cy="22956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A92F76D1-334F-4FBD-8393-4D0BA0D14C3F}"/>
              </a:ext>
            </a:extLst>
          </p:cNvPr>
          <p:cNvSpPr/>
          <p:nvPr/>
        </p:nvSpPr>
        <p:spPr>
          <a:xfrm>
            <a:off x="3352262" y="2469013"/>
            <a:ext cx="1725690" cy="5290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defTabSz="685800"/>
            <a:r>
              <a:rPr lang="en-GB" sz="788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</a:p>
          <a:p>
            <a:pPr defTabSz="685800"/>
            <a:r>
              <a:rPr lang="en-GB" sz="75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(Community and volunteering)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34B89BF-76CE-4BC9-8DB7-FDC5A44448BB}"/>
              </a:ext>
            </a:extLst>
          </p:cNvPr>
          <p:cNvSpPr/>
          <p:nvPr/>
        </p:nvSpPr>
        <p:spPr>
          <a:xfrm>
            <a:off x="3861344" y="3116717"/>
            <a:ext cx="1449036" cy="6634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defTabSz="685800"/>
            <a:r>
              <a:rPr lang="en-GB" sz="75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Healthy Sleep &amp; Relaxation</a:t>
            </a:r>
          </a:p>
          <a:p>
            <a:pPr defTabSz="685800"/>
            <a:r>
              <a:rPr lang="en-GB" sz="75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(Healthy sleep)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0E8790F-68B9-4073-B5C3-3FD7C3C72E34}"/>
              </a:ext>
            </a:extLst>
          </p:cNvPr>
          <p:cNvSpPr/>
          <p:nvPr/>
        </p:nvSpPr>
        <p:spPr>
          <a:xfrm>
            <a:off x="4406973" y="3814437"/>
            <a:ext cx="1014413" cy="5195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defTabSz="685800"/>
            <a:r>
              <a:rPr lang="en-GB" sz="75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August</a:t>
            </a:r>
          </a:p>
          <a:p>
            <a:pPr defTabSz="685800"/>
            <a:r>
              <a:rPr lang="en-GB" sz="75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(Physical fitness)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4C248AC-4473-45D0-9D7A-4415F508572F}"/>
              </a:ext>
            </a:extLst>
          </p:cNvPr>
          <p:cNvSpPr/>
          <p:nvPr/>
        </p:nvSpPr>
        <p:spPr>
          <a:xfrm>
            <a:off x="2809651" y="1772965"/>
            <a:ext cx="1602329" cy="6599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tIns="27000" rIns="13500" bIns="27000" rtlCol="0" anchor="ctr"/>
          <a:lstStyle/>
          <a:p>
            <a:pPr defTabSz="685800"/>
            <a:r>
              <a:rPr lang="en-GB" sz="75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 Health:</a:t>
            </a:r>
          </a:p>
          <a:p>
            <a:pPr defTabSz="685800"/>
            <a:r>
              <a:rPr lang="en-GB" sz="75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(Mental health, physical fitness)</a:t>
            </a:r>
            <a:endParaRPr lang="en-GB" sz="75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7F483C9-32C9-4AE2-ABD9-3EB8DB665E35}"/>
              </a:ext>
            </a:extLst>
          </p:cNvPr>
          <p:cNvCxnSpPr/>
          <p:nvPr/>
        </p:nvCxnSpPr>
        <p:spPr>
          <a:xfrm>
            <a:off x="5522656" y="1676946"/>
            <a:ext cx="566" cy="9933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0222A97-B486-4A5E-951F-4A28C5C54620}"/>
              </a:ext>
            </a:extLst>
          </p:cNvPr>
          <p:cNvCxnSpPr/>
          <p:nvPr/>
        </p:nvCxnSpPr>
        <p:spPr>
          <a:xfrm flipH="1">
            <a:off x="6059003" y="1673372"/>
            <a:ext cx="6578" cy="16898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F7B015EA-DE15-4A47-B02F-D1766B9013B8}"/>
              </a:ext>
            </a:extLst>
          </p:cNvPr>
          <p:cNvSpPr/>
          <p:nvPr/>
        </p:nvSpPr>
        <p:spPr>
          <a:xfrm>
            <a:off x="5522656" y="2409855"/>
            <a:ext cx="1197791" cy="6206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defTabSz="685800"/>
            <a:r>
              <a:rPr lang="en-GB" sz="75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Sober October</a:t>
            </a:r>
          </a:p>
          <a:p>
            <a:pPr defTabSz="685800"/>
            <a:r>
              <a:rPr lang="en-GB" sz="75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(Alcohol and drug dependency)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BEFA875-22D0-4061-9E70-EE8CD28DDD45}"/>
              </a:ext>
            </a:extLst>
          </p:cNvPr>
          <p:cNvCxnSpPr/>
          <p:nvPr/>
        </p:nvCxnSpPr>
        <p:spPr>
          <a:xfrm>
            <a:off x="4947762" y="1694676"/>
            <a:ext cx="3826" cy="33276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4ECB8A0F-4268-4D74-A886-DA917126DD99}"/>
              </a:ext>
            </a:extLst>
          </p:cNvPr>
          <p:cNvSpPr/>
          <p:nvPr/>
        </p:nvSpPr>
        <p:spPr>
          <a:xfrm>
            <a:off x="6062291" y="3201243"/>
            <a:ext cx="1014413" cy="7289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defTabSz="685800"/>
            <a:r>
              <a:rPr lang="en-GB" sz="75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Men’s Health</a:t>
            </a:r>
          </a:p>
          <a:p>
            <a:pPr defTabSz="685800"/>
            <a:r>
              <a:rPr lang="en-GB" sz="75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(Men’s health)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03E5C0A-3D27-4201-B20D-B5F7BABCA18E}"/>
              </a:ext>
            </a:extLst>
          </p:cNvPr>
          <p:cNvSpPr txBox="1"/>
          <p:nvPr/>
        </p:nvSpPr>
        <p:spPr>
          <a:xfrm>
            <a:off x="215672" y="1673372"/>
            <a:ext cx="311624" cy="251703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defTabSz="685800"/>
            <a:r>
              <a:rPr lang="en-GB" sz="825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WELLBEING CAMPAIGN CALENDAR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21CAA8C-2754-4BDE-A5D9-CC70752BBC7B}"/>
              </a:ext>
            </a:extLst>
          </p:cNvPr>
          <p:cNvSpPr txBox="1"/>
          <p:nvPr/>
        </p:nvSpPr>
        <p:spPr>
          <a:xfrm>
            <a:off x="224908" y="4391527"/>
            <a:ext cx="305918" cy="103594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defTabSz="685800"/>
            <a:r>
              <a:rPr lang="en-GB" sz="788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ACTIVITIES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6B6D2C7-A1F3-47F7-A01F-6F94C9EF3993}"/>
              </a:ext>
            </a:extLst>
          </p:cNvPr>
          <p:cNvSpPr/>
          <p:nvPr/>
        </p:nvSpPr>
        <p:spPr>
          <a:xfrm>
            <a:off x="2274331" y="4478026"/>
            <a:ext cx="1077281" cy="2378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ctr" defTabSz="685800"/>
            <a:r>
              <a:rPr lang="en-GB" sz="675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Count Challenge</a:t>
            </a:r>
          </a:p>
          <a:p>
            <a:pPr algn="ctr" defTabSz="685800"/>
            <a:r>
              <a:rPr lang="en-GB" sz="675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(8-wks)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A043660-0C4E-40C0-9907-1A1B37A9E08D}"/>
              </a:ext>
            </a:extLst>
          </p:cNvPr>
          <p:cNvSpPr txBox="1"/>
          <p:nvPr/>
        </p:nvSpPr>
        <p:spPr>
          <a:xfrm>
            <a:off x="221442" y="5655500"/>
            <a:ext cx="305918" cy="24239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defTabSz="685800"/>
            <a:r>
              <a:rPr lang="en-GB" sz="788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9047FFF-E051-443F-AF54-FBCAA8350497}"/>
              </a:ext>
            </a:extLst>
          </p:cNvPr>
          <p:cNvGrpSpPr/>
          <p:nvPr/>
        </p:nvGrpSpPr>
        <p:grpSpPr>
          <a:xfrm>
            <a:off x="601922" y="4382819"/>
            <a:ext cx="6561533" cy="78581"/>
            <a:chOff x="911583" y="4565991"/>
            <a:chExt cx="8748710" cy="104775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8B612EC9-A4FF-4746-9269-8BB1E3C23F83}"/>
                </a:ext>
              </a:extLst>
            </p:cNvPr>
            <p:cNvCxnSpPr/>
            <p:nvPr/>
          </p:nvCxnSpPr>
          <p:spPr>
            <a:xfrm>
              <a:off x="1009650" y="4623554"/>
              <a:ext cx="8558210" cy="0"/>
            </a:xfrm>
            <a:prstGeom prst="line">
              <a:avLst/>
            </a:prstGeom>
            <a:ln w="31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440E068-02E4-4D86-953B-4B08417BB6AD}"/>
                </a:ext>
              </a:extLst>
            </p:cNvPr>
            <p:cNvSpPr/>
            <p:nvPr/>
          </p:nvSpPr>
          <p:spPr>
            <a:xfrm>
              <a:off x="911583" y="4565991"/>
              <a:ext cx="95250" cy="104775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GB" sz="13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76C3E07C-8841-4F9A-AC14-10AA548345DE}"/>
                </a:ext>
              </a:extLst>
            </p:cNvPr>
            <p:cNvSpPr/>
            <p:nvPr/>
          </p:nvSpPr>
          <p:spPr>
            <a:xfrm>
              <a:off x="9565043" y="4565991"/>
              <a:ext cx="95250" cy="104775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GB" sz="13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A72B516-6551-47F7-9443-C7F268D41778}"/>
              </a:ext>
            </a:extLst>
          </p:cNvPr>
          <p:cNvGrpSpPr/>
          <p:nvPr/>
        </p:nvGrpSpPr>
        <p:grpSpPr>
          <a:xfrm>
            <a:off x="585721" y="5483120"/>
            <a:ext cx="6613453" cy="78581"/>
            <a:chOff x="873749" y="6002830"/>
            <a:chExt cx="8817937" cy="104775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7989C95F-404B-453E-A7FF-A04E45E9700A}"/>
                </a:ext>
              </a:extLst>
            </p:cNvPr>
            <p:cNvCxnSpPr/>
            <p:nvPr/>
          </p:nvCxnSpPr>
          <p:spPr>
            <a:xfrm flipV="1">
              <a:off x="968999" y="6045693"/>
              <a:ext cx="8627437" cy="16264"/>
            </a:xfrm>
            <a:prstGeom prst="line">
              <a:avLst/>
            </a:prstGeom>
            <a:ln w="31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FE61ABD1-1087-4E95-8BD2-70A78CDBE533}"/>
                </a:ext>
              </a:extLst>
            </p:cNvPr>
            <p:cNvSpPr/>
            <p:nvPr/>
          </p:nvSpPr>
          <p:spPr>
            <a:xfrm>
              <a:off x="873749" y="6002830"/>
              <a:ext cx="95250" cy="104775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GB" sz="13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B82685B9-CB75-4C5A-A4FC-B78A35C8B506}"/>
                </a:ext>
              </a:extLst>
            </p:cNvPr>
            <p:cNvSpPr/>
            <p:nvPr/>
          </p:nvSpPr>
          <p:spPr>
            <a:xfrm>
              <a:off x="9596436" y="6002830"/>
              <a:ext cx="95250" cy="104775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GB" sz="13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53A3E978-0C19-4B38-96E6-D12DD6079EF3}"/>
              </a:ext>
            </a:extLst>
          </p:cNvPr>
          <p:cNvSpPr/>
          <p:nvPr/>
        </p:nvSpPr>
        <p:spPr>
          <a:xfrm>
            <a:off x="5157317" y="5628365"/>
            <a:ext cx="1847291" cy="16083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ctr" defTabSz="685800"/>
            <a:r>
              <a:rPr lang="en-GB" sz="675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Aurora Mentoring Matching </a:t>
            </a:r>
            <a:endParaRPr lang="en-GB" sz="675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7ED9757-D6C1-4692-9694-C12F0B7850A5}"/>
              </a:ext>
            </a:extLst>
          </p:cNvPr>
          <p:cNvSpPr/>
          <p:nvPr/>
        </p:nvSpPr>
        <p:spPr>
          <a:xfrm>
            <a:off x="5157317" y="5844670"/>
            <a:ext cx="1852964" cy="20255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ctr" defTabSz="685800"/>
            <a:r>
              <a:rPr lang="en-GB" sz="675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Elizabeth Garrett Mentoring Applications </a:t>
            </a:r>
            <a:r>
              <a:rPr lang="en-GB" sz="675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(open until January)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0C67A29-4DAE-489A-9105-CB4A034B52F5}"/>
              </a:ext>
            </a:extLst>
          </p:cNvPr>
          <p:cNvSpPr/>
          <p:nvPr/>
        </p:nvSpPr>
        <p:spPr>
          <a:xfrm>
            <a:off x="697095" y="5128087"/>
            <a:ext cx="6324748" cy="2758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ctr" defTabSz="685800"/>
            <a:r>
              <a:rPr lang="en-GB" sz="675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 Walk Once a Week: </a:t>
            </a:r>
            <a:r>
              <a:rPr lang="en-GB" sz="675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Year-round programme of a weekly 30-minute lunchtime walk. Various routes, led by trained Walk Leaders (staff members)</a:t>
            </a:r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4A3DD42-91D3-4A7E-91C6-26AB672E7DC6}"/>
              </a:ext>
            </a:extLst>
          </p:cNvPr>
          <p:cNvSpPr/>
          <p:nvPr/>
        </p:nvSpPr>
        <p:spPr>
          <a:xfrm>
            <a:off x="4942878" y="1772966"/>
            <a:ext cx="1046558" cy="5424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tIns="27000" rIns="13500" bIns="27000" rtlCol="0" anchor="ctr"/>
          <a:lstStyle/>
          <a:p>
            <a:pPr defTabSz="685800"/>
            <a:r>
              <a:rPr lang="en-GB" sz="75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Sedentary September</a:t>
            </a:r>
          </a:p>
          <a:p>
            <a:pPr defTabSz="685800"/>
            <a:r>
              <a:rPr lang="en-GB" sz="75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(Sedentary working)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8290023-AD42-41D5-9115-CADE5772E2DF}"/>
              </a:ext>
            </a:extLst>
          </p:cNvPr>
          <p:cNvSpPr/>
          <p:nvPr/>
        </p:nvSpPr>
        <p:spPr>
          <a:xfrm>
            <a:off x="685533" y="5844670"/>
            <a:ext cx="4366944" cy="20255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ctr" defTabSz="685800"/>
            <a:r>
              <a:rPr lang="en-GB" sz="675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Services Relocation Programme </a:t>
            </a:r>
            <a:r>
              <a:rPr lang="en-GB" sz="675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(until </a:t>
            </a:r>
            <a:r>
              <a:rPr lang="en-GB" sz="675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2021)</a:t>
            </a:r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AE4AC0D-9C54-4F5A-8801-B4261B2C11C4}"/>
              </a:ext>
            </a:extLst>
          </p:cNvPr>
          <p:cNvSpPr/>
          <p:nvPr/>
        </p:nvSpPr>
        <p:spPr>
          <a:xfrm>
            <a:off x="7459996" y="1192025"/>
            <a:ext cx="1487405" cy="4888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ctr" defTabSz="685800"/>
            <a:endParaRPr lang="en-GB" sz="675" b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800"/>
            <a:endParaRPr lang="en-GB" sz="675" b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800"/>
            <a:endParaRPr lang="en-GB" sz="675" b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800"/>
            <a:endParaRPr lang="en-GB" sz="675" b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800"/>
            <a:r>
              <a:rPr lang="en-GB" sz="675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Passport to Health &amp; Wellbeing Excellence </a:t>
            </a:r>
          </a:p>
          <a:p>
            <a:pPr algn="ctr" defTabSz="685800"/>
            <a:endParaRPr lang="en-GB" sz="675" b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GB" sz="675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 (up to 60 places available) have 2 years to complete the programme. </a:t>
            </a:r>
          </a:p>
          <a:p>
            <a:pPr defTabSz="685800"/>
            <a:endParaRPr lang="en-GB" sz="675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GB" sz="675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Runs independently although wellbeing campaign calendar activities can be counted as ‘Optional’ activities under different criteria as appropriate.</a:t>
            </a:r>
          </a:p>
          <a:p>
            <a:pPr defTabSz="685800"/>
            <a:endParaRPr lang="en-GB" sz="675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GB" sz="675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Passport to H&amp;WE covers: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 wellbeing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wellbeing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Nutritional wellbeing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Workplace wellbeing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endParaRPr lang="en-GB" sz="675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GB" sz="675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Workshops include: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Mentally Healthy Workplace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Steps for Stress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Resilience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Mindfulness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Scottish Mental Health First Aid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Wellbeing for Carers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Enjoying an active lifestyle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 Cycling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Eating Well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Nutrition and Oral Health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Eating Well - Focus on Sugar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Allergies &amp; Intolerances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Healthy Lunches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Nutrition for Sport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University, Your Wellbeing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Defusing Conflict at Work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Love Later Life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Assertiveness</a:t>
            </a:r>
          </a:p>
          <a:p>
            <a:pPr marL="128588" indent="-128588" defTabSz="685800">
              <a:buFont typeface="Arial" panose="020B0604020202020204" pitchFamily="34" charset="0"/>
              <a:buChar char="•"/>
            </a:pPr>
            <a:r>
              <a:rPr lang="en-GB" sz="675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Ease the load - feeling good about your busy life</a:t>
            </a:r>
            <a:endParaRPr lang="en-GB" sz="675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ECF7475-CB5D-498F-B6E6-EE0D7E5A5154}"/>
              </a:ext>
            </a:extLst>
          </p:cNvPr>
          <p:cNvSpPr/>
          <p:nvPr/>
        </p:nvSpPr>
        <p:spPr>
          <a:xfrm>
            <a:off x="681886" y="5625717"/>
            <a:ext cx="4366944" cy="1689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ctr" defTabSz="685800"/>
            <a:r>
              <a:rPr lang="en-GB" sz="675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Coaching Programmes </a:t>
            </a:r>
            <a:r>
              <a:rPr lang="en-GB" sz="67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(year-round)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9A55E72-B2ED-49B7-AF32-932763488FB1}"/>
              </a:ext>
            </a:extLst>
          </p:cNvPr>
          <p:cNvSpPr/>
          <p:nvPr/>
        </p:nvSpPr>
        <p:spPr>
          <a:xfrm>
            <a:off x="651302" y="1744997"/>
            <a:ext cx="1014413" cy="5743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defTabSz="685800"/>
            <a:r>
              <a:rPr lang="en-GB" sz="75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 Out of January</a:t>
            </a:r>
          </a:p>
          <a:p>
            <a:pPr defTabSz="685800"/>
            <a:r>
              <a:rPr lang="en-GB" sz="75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(Physical fitness)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E97DAA0-D8B6-4521-B681-0BD006B19427}"/>
              </a:ext>
            </a:extLst>
          </p:cNvPr>
          <p:cNvSpPr/>
          <p:nvPr/>
        </p:nvSpPr>
        <p:spPr>
          <a:xfrm>
            <a:off x="1204019" y="2365820"/>
            <a:ext cx="1563113" cy="6073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defTabSz="685800"/>
            <a:r>
              <a:rPr lang="en-GB" sz="7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Fabulous February</a:t>
            </a:r>
          </a:p>
          <a:p>
            <a:pPr defTabSz="685800"/>
            <a:r>
              <a:rPr lang="en-GB" sz="7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(Feminine, nutritional, menstrual)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105AA6F-2803-400F-BDE6-C4836E8ED8B8}"/>
              </a:ext>
            </a:extLst>
          </p:cNvPr>
          <p:cNvSpPr/>
          <p:nvPr/>
        </p:nvSpPr>
        <p:spPr>
          <a:xfrm>
            <a:off x="697095" y="4773120"/>
            <a:ext cx="6324748" cy="2878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ctr" defTabSz="685800"/>
            <a:r>
              <a:rPr lang="en-GB" sz="675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Passport to Health &amp; Wellbeing Excellence: </a:t>
            </a:r>
            <a:r>
              <a:rPr lang="en-GB" sz="675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Year-round programme of workshops and events – see right for more details</a:t>
            </a:r>
            <a:endParaRPr lang="en-GB" sz="675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BB0C22D7-1394-4ED8-9A75-52E10911C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5932" y="1260197"/>
            <a:ext cx="359388" cy="44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024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ity of St Andrews 1">
      <a:dk1>
        <a:srgbClr val="202024"/>
      </a:dk1>
      <a:lt1>
        <a:srgbClr val="FFFFFF"/>
      </a:lt1>
      <a:dk2>
        <a:srgbClr val="6A6A6B"/>
      </a:dk2>
      <a:lt2>
        <a:srgbClr val="F0F0F0"/>
      </a:lt2>
      <a:accent1>
        <a:srgbClr val="00539B"/>
      </a:accent1>
      <a:accent2>
        <a:srgbClr val="C22A22"/>
      </a:accent2>
      <a:accent3>
        <a:srgbClr val="F4C900"/>
      </a:accent3>
      <a:accent4>
        <a:srgbClr val="1B74C3"/>
      </a:accent4>
      <a:accent5>
        <a:srgbClr val="608738"/>
      </a:accent5>
      <a:accent6>
        <a:srgbClr val="785596"/>
      </a:accent6>
      <a:hlink>
        <a:srgbClr val="004077"/>
      </a:hlink>
      <a:folHlink>
        <a:srgbClr val="1B74C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67034CE8-83C7-FF4E-A3E2-7E4FD5D3B32E}" vid="{9BE1EB5D-08F2-0246-81AC-88DF648441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4-3-university-of-st-andrews</Template>
  <TotalTime>566</TotalTime>
  <Words>1118</Words>
  <Application>Microsoft Office PowerPoint</Application>
  <PresentationFormat>On-screen Show (4:3)</PresentationFormat>
  <Paragraphs>189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University Staff Wellbeing</vt:lpstr>
      <vt:lpstr>This presentation covers…</vt:lpstr>
      <vt:lpstr>The University Wellbeing &amp; Engagement Group</vt:lpstr>
      <vt:lpstr>The University Wellbeing &amp; Engagement Group</vt:lpstr>
      <vt:lpstr>The UW&amp;E Group Strategy</vt:lpstr>
      <vt:lpstr>A holistic approach to wellbeing</vt:lpstr>
      <vt:lpstr>The UW&amp;E Group Initiatives and Provisions</vt:lpstr>
      <vt:lpstr>Passport to Health &amp; Wellbeing Excellence</vt:lpstr>
      <vt:lpstr>PowerPoint Presentation</vt:lpstr>
      <vt:lpstr>Collaboration with other groups in the University</vt:lpstr>
      <vt:lpstr>In-progress Wellbeing-related Projects</vt:lpstr>
      <vt:lpstr>Further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Staff Wellbeing</dc:title>
  <dc:creator>Avery Hawkins</dc:creator>
  <cp:lastModifiedBy>Avery Hawkins</cp:lastModifiedBy>
  <cp:revision>19</cp:revision>
  <dcterms:created xsi:type="dcterms:W3CDTF">2020-12-15T13:02:01Z</dcterms:created>
  <dcterms:modified xsi:type="dcterms:W3CDTF">2020-12-15T22:28:14Z</dcterms:modified>
</cp:coreProperties>
</file>